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834" r:id="rId3"/>
    <p:sldId id="830" r:id="rId4"/>
    <p:sldId id="544" r:id="rId5"/>
    <p:sldId id="847" r:id="rId6"/>
    <p:sldId id="845" r:id="rId7"/>
    <p:sldId id="846" r:id="rId8"/>
    <p:sldId id="849" r:id="rId9"/>
    <p:sldId id="832" r:id="rId10"/>
    <p:sldId id="848" r:id="rId11"/>
    <p:sldId id="851" r:id="rId12"/>
    <p:sldId id="852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o, Chuyuan" initials="TC" lastIdx="3" clrIdx="0">
    <p:extLst>
      <p:ext uri="{19B8F6BF-5375-455C-9EA6-DF929625EA0E}">
        <p15:presenceInfo xmlns:p15="http://schemas.microsoft.com/office/powerpoint/2012/main" userId="S::chuyuan2@illinois.edu::462361a3-d21f-4219-89ee-e1201bbfbe5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9B1ACC-88D6-4B68-8AE9-F9C0CE0121E8}" type="datetimeFigureOut">
              <a:rPr lang="zh-CN" altLang="en-US" smtClean="0"/>
              <a:t>2022/3/2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E288F0-D0F0-47A3-8744-5447B341E2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241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E288F0-D0F0-47A3-8744-5447B341E2D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481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75A00C-0A16-F04E-B033-22B23D8258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91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A93EC-E89F-41A4-8D5D-AE7F3BAC16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DA4607-FA92-44A1-94DE-B03646D1DE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5400A-8A70-478B-9CED-DD9171ED0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721D-4A96-4F3A-B593-6CAEECCF409F}" type="datetime1">
              <a:rPr lang="zh-CN" altLang="en-US" smtClean="0"/>
              <a:t>2022/3/2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2BCB8-9AF1-474A-B7F0-E90D2FCB3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FA230-547A-4074-92EB-C3B83DB07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5455-14DB-46C3-A8A5-83A01A0919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85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89640-17E0-44B3-BE02-2413964DA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4CA37B-EDE6-4D18-8302-21A296EE5F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A03CA-9D75-47C6-A92E-575E2B125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2E0BA-392B-4678-9C3E-B86A6C136999}" type="datetime1">
              <a:rPr lang="zh-CN" altLang="en-US" smtClean="0"/>
              <a:t>2022/3/2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434AE-5569-40CC-AC1F-2A9495046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8D019-88B7-486C-960D-26159A2E4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5455-14DB-46C3-A8A5-83A01A0919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887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EAAE81-FA11-485E-BA72-96E9E4DD5B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52E865-68CD-448F-9828-1FCD2F496B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942974-B6ED-4656-B302-1825321D1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09053-5ED6-43DE-8700-5921FE9A1D2E}" type="datetime1">
              <a:rPr lang="zh-CN" altLang="en-US" smtClean="0"/>
              <a:t>2022/3/2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FF97C-FB87-4FA2-AD82-2A6783FE1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BC94A-68C4-4DD6-9FA2-4B593D84C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5455-14DB-46C3-A8A5-83A01A0919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110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5824C-4814-40DE-A478-BCCD94F5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A9DFF-0BA2-4A2C-A497-EFB7CEAA9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9C99B-55AF-4F5E-A8A9-CFA3CB805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F68ED-C4A2-4255-BD8F-5B9F2458F1BC}" type="datetime1">
              <a:rPr lang="zh-CN" altLang="en-US" smtClean="0"/>
              <a:t>2022/3/2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26596-89AF-4ABE-A507-B3A9C129C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A80DF-0E92-438F-856D-889CF3288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5455-14DB-46C3-A8A5-83A01A0919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89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7C160-7B04-4BBA-9660-F4AD0D5A0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63E62-2BEA-453C-81CF-B5BE26D7C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E102F-751C-46FA-83FD-CDB63DE28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8B15-900D-4A9C-8D66-66679B24FEAC}" type="datetime1">
              <a:rPr lang="zh-CN" altLang="en-US" smtClean="0"/>
              <a:t>2022/3/2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A95FA-4554-4B90-9C68-31B0392A9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4E6E3-144E-46C3-B0D9-10366C54B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5455-14DB-46C3-A8A5-83A01A0919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850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08035-DE9D-4511-91A4-CEE288B84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8F83E-9906-41D4-8419-272D6B9AC2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62500A-986E-40AF-B800-2BDA5992B6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8D38D1-CF87-4FCF-9881-E832A5025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FF55-B53A-4946-A511-17DAC7C6E89A}" type="datetime1">
              <a:rPr lang="zh-CN" altLang="en-US" smtClean="0"/>
              <a:t>2022/3/2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B1A383-E82E-4433-8E28-68693BF3E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6424F8-0C7D-4617-82D4-F15225460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5455-14DB-46C3-A8A5-83A01A0919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474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DF926-3942-4CDE-9DBD-65E507095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812E56-BEA4-48F0-AAE2-2F2EAEB5BA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1E15EF-3636-4082-B8A9-040DA81DF3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488FAF-12B8-4A64-9242-5EEDE4501E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C22DD3-10CD-4A64-8F91-5D22B981FB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E4C852-ECF8-4382-99E4-7AA28E4EC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AF575-1C75-47B4-87A7-C237785F7E85}" type="datetime1">
              <a:rPr lang="zh-CN" altLang="en-US" smtClean="0"/>
              <a:t>2022/3/2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2EBBD8-9FFF-458A-BB0B-351DA8151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6C372D-FC96-475A-BC09-F124845AA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5455-14DB-46C3-A8A5-83A01A0919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927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D2336-4C2D-4181-87C6-DC7B667C3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607D4B-8F35-4793-9BA8-1BF18DBA5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66586-6EAD-4953-9EDD-2942422FD3B3}" type="datetime1">
              <a:rPr lang="zh-CN" altLang="en-US" smtClean="0"/>
              <a:t>2022/3/2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3FCDC-22A5-43E7-97E2-154FEDC86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A43E6F-BFA9-48BF-9C7A-9FD87722D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5455-14DB-46C3-A8A5-83A01A0919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697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B9BB69-3DC9-47C2-A2A7-64C284035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571C3-FE2B-4B62-9877-7F2608D79A5E}" type="datetime1">
              <a:rPr lang="zh-CN" altLang="en-US" smtClean="0"/>
              <a:t>2022/3/2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70B2D6-86F3-4E8D-AC6F-CF3F799A6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E6B2A5-2D03-44EE-A34C-7CBC7C321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5455-14DB-46C3-A8A5-83A01A0919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037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8F9A4-9E60-43F8-A70E-402814566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D1EBB-834E-40DC-B325-A29B1CCE0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294E56-F0A7-41F3-B164-99E353E8C8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F0E20-CE3F-4AE9-952B-529B8005B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DE8B2-A93D-4470-99D1-698E87574845}" type="datetime1">
              <a:rPr lang="zh-CN" altLang="en-US" smtClean="0"/>
              <a:t>2022/3/2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E00064-06F4-42C8-8A64-A93FBBB7F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A66400-7D53-4084-AFC2-30F882017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5455-14DB-46C3-A8A5-83A01A0919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060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66DCD-8889-4255-9F50-0D70BD009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A28893-0228-4072-8D29-82221BDEBB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21736D-FE7A-4EBF-9E87-3F37BD9BA1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BB54F7-B841-4356-BDE0-CE18D92D2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354C3-3377-4700-AE99-F7785D2FEAB0}" type="datetime1">
              <a:rPr lang="zh-CN" altLang="en-US" smtClean="0"/>
              <a:t>2022/3/2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EF458-02F8-4B9A-AB5B-DEDA19D60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541F17-4539-4878-8B3E-8F98254FC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5455-14DB-46C3-A8A5-83A01A0919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484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F5BB4D-0929-4F87-8B78-152945A84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F7783-11DF-4524-9011-5158D21AA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BA3DF-4644-415A-AEE1-ADF90C388C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86C27-5805-464C-B6F0-0F8E85A38C92}" type="datetime1">
              <a:rPr lang="zh-CN" altLang="en-US" smtClean="0"/>
              <a:t>2022/3/2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77FEC-852F-468C-AE0D-DCC09E90E9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1DC243-D0DB-49CA-8683-EF7FF99BBC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15455-14DB-46C3-A8A5-83A01A0919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914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D2AC2-2B00-4320-ABB6-40AB9AC163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Research Update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E465E3-04A2-4898-ABC2-2C75C502C7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b="0" i="0" dirty="0">
                <a:effectLst/>
                <a:latin typeface="Arial" panose="020B0604020202020204" pitchFamily="34" charset="0"/>
              </a:rPr>
              <a:t>Control Barrier Function Augmentation in Sampling-based Control Algorithm for Sample Efficiency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43A4D-4A55-41B1-8D87-43CB101C4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5455-14DB-46C3-A8A5-83A01A09193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098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9BB1603-87EC-4AB9-A72E-887F6B3949A7}"/>
              </a:ext>
            </a:extLst>
          </p:cNvPr>
          <p:cNvSpPr/>
          <p:nvPr/>
        </p:nvSpPr>
        <p:spPr>
          <a:xfrm flipV="1">
            <a:off x="0" y="1"/>
            <a:ext cx="12192001" cy="825003"/>
          </a:xfrm>
          <a:prstGeom prst="rect">
            <a:avLst/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6C276A-E878-40A1-9A0E-AE634FA5D852}"/>
              </a:ext>
            </a:extLst>
          </p:cNvPr>
          <p:cNvSpPr txBox="1">
            <a:spLocks/>
          </p:cNvSpPr>
          <p:nvPr/>
        </p:nvSpPr>
        <p:spPr>
          <a:xfrm>
            <a:off x="339973" y="95595"/>
            <a:ext cx="10515600" cy="641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200" b="1" dirty="0">
                <a:solidFill>
                  <a:prstClr val="white"/>
                </a:solidFill>
                <a:latin typeface="Franklin Gothic Demi" panose="020B0603020102020204" pitchFamily="34" charset="0"/>
              </a:rPr>
              <a:t>Simulation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4A18B734-82B8-44E9-AC12-3D1C51F19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5" y="920598"/>
            <a:ext cx="5622470" cy="4497977"/>
          </a:xfrm>
          <a:prstGeom prst="rect">
            <a:avLst/>
          </a:prstGeom>
        </p:spPr>
      </p:pic>
      <p:pic>
        <p:nvPicPr>
          <p:cNvPr id="5" name="Picture 4" descr="A picture containing text, athletic game&#10;&#10;Description automatically generated">
            <a:extLst>
              <a:ext uri="{FF2B5EF4-FFF2-40B4-BE49-F238E27FC236}">
                <a16:creationId xmlns:a16="http://schemas.microsoft.com/office/drawing/2014/main" id="{579E5C1A-EB08-4C61-BA50-ECCB87210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979" y="900762"/>
            <a:ext cx="5672060" cy="45376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70EF90-AF8A-4C63-A5F3-FB8A470A0A96}"/>
              </a:ext>
            </a:extLst>
          </p:cNvPr>
          <p:cNvSpPr txBox="1"/>
          <p:nvPr/>
        </p:nvSpPr>
        <p:spPr>
          <a:xfrm>
            <a:off x="1440044" y="5514168"/>
            <a:ext cx="10813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first figure shows that the MPPI algorithm samples </a:t>
            </a:r>
            <a:r>
              <a:rPr lang="en-US" altLang="zh-C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uniformly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the configuration space.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 second figure shows that the MPPI-CBF algorithm samples from </a:t>
            </a:r>
            <a:r>
              <a:rPr lang="en-US" altLang="zh-C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restricted safe space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A8460A-A6FA-462C-883D-831C6BF36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5455-14DB-46C3-A8A5-83A01A09193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512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9BB1603-87EC-4AB9-A72E-887F6B3949A7}"/>
              </a:ext>
            </a:extLst>
          </p:cNvPr>
          <p:cNvSpPr/>
          <p:nvPr/>
        </p:nvSpPr>
        <p:spPr>
          <a:xfrm flipV="1">
            <a:off x="0" y="1"/>
            <a:ext cx="12192001" cy="825003"/>
          </a:xfrm>
          <a:prstGeom prst="rect">
            <a:avLst/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6C276A-E878-40A1-9A0E-AE634FA5D852}"/>
              </a:ext>
            </a:extLst>
          </p:cNvPr>
          <p:cNvSpPr txBox="1">
            <a:spLocks/>
          </p:cNvSpPr>
          <p:nvPr/>
        </p:nvSpPr>
        <p:spPr>
          <a:xfrm>
            <a:off x="339973" y="95595"/>
            <a:ext cx="10515600" cy="641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200" b="1" dirty="0">
                <a:solidFill>
                  <a:prstClr val="white"/>
                </a:solidFill>
                <a:latin typeface="Franklin Gothic Demi" panose="020B0603020102020204" pitchFamily="34" charset="0"/>
              </a:rPr>
              <a:t>Robust MPPI-CBF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5A1A02-237D-4AF1-8279-7727834728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0"/>
          <a:stretch/>
        </p:blipFill>
        <p:spPr>
          <a:xfrm>
            <a:off x="616294" y="1642676"/>
            <a:ext cx="11307753" cy="20242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CA7727-530C-4DCC-9985-5A539F80A419}"/>
              </a:ext>
            </a:extLst>
          </p:cNvPr>
          <p:cNvSpPr txBox="1"/>
          <p:nvPr/>
        </p:nvSpPr>
        <p:spPr>
          <a:xfrm>
            <a:off x="1377840" y="4484554"/>
            <a:ext cx="95638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Robust CBF prove that both constructions </a:t>
            </a:r>
            <a:r>
              <a:rPr lang="en-US" altLang="zh-CN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guarantee safety with probability 1 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the complete information case and provide stochastic safety guarantees that depend on the estimation accuracy in the incomplete information case.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EA5403-626E-46EE-9564-FC8FCF9D5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5455-14DB-46C3-A8A5-83A01A09193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431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AB1AFD4-9CF6-4AA7-AA3D-198E705119B3}"/>
              </a:ext>
            </a:extLst>
          </p:cNvPr>
          <p:cNvSpPr/>
          <p:nvPr/>
        </p:nvSpPr>
        <p:spPr>
          <a:xfrm>
            <a:off x="6108394" y="3973057"/>
            <a:ext cx="4397829" cy="123008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BB1603-87EC-4AB9-A72E-887F6B3949A7}"/>
              </a:ext>
            </a:extLst>
          </p:cNvPr>
          <p:cNvSpPr/>
          <p:nvPr/>
        </p:nvSpPr>
        <p:spPr>
          <a:xfrm flipV="1">
            <a:off x="0" y="1"/>
            <a:ext cx="12192001" cy="825003"/>
          </a:xfrm>
          <a:prstGeom prst="rect">
            <a:avLst/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6C276A-E878-40A1-9A0E-AE634FA5D852}"/>
              </a:ext>
            </a:extLst>
          </p:cNvPr>
          <p:cNvSpPr txBox="1">
            <a:spLocks/>
          </p:cNvSpPr>
          <p:nvPr/>
        </p:nvSpPr>
        <p:spPr>
          <a:xfrm>
            <a:off x="339973" y="95595"/>
            <a:ext cx="10515600" cy="641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200" b="1" dirty="0">
                <a:solidFill>
                  <a:prstClr val="white"/>
                </a:solidFill>
                <a:latin typeface="Franklin Gothic Demi" panose="020B0603020102020204" pitchFamily="34" charset="0"/>
              </a:rPr>
              <a:t>Lidar-based CBF Construction</a:t>
            </a:r>
          </a:p>
        </p:txBody>
      </p:sp>
      <p:pic>
        <p:nvPicPr>
          <p:cNvPr id="3" name="Picture 2" descr="A picture containing text, green&#10;&#10;Description automatically generated">
            <a:extLst>
              <a:ext uri="{FF2B5EF4-FFF2-40B4-BE49-F238E27FC236}">
                <a16:creationId xmlns:a16="http://schemas.microsoft.com/office/drawing/2014/main" id="{1E83E863-98A7-4029-9A81-1DECE60A6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735" y="1765034"/>
            <a:ext cx="5715000" cy="160972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DEC2A21-4DB4-4DAF-8D88-89EF5F7E7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975" y="4027883"/>
            <a:ext cx="3651378" cy="112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tel® RealSense™ Technology">
            <a:extLst>
              <a:ext uri="{FF2B5EF4-FFF2-40B4-BE49-F238E27FC236}">
                <a16:creationId xmlns:a16="http://schemas.microsoft.com/office/drawing/2014/main" id="{141FF620-581A-4150-98AA-9ABA7B9C8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792" y="1339343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BC58D15-7E5C-46FD-AD17-11B6FF556D3C}"/>
              </a:ext>
            </a:extLst>
          </p:cNvPr>
          <p:cNvSpPr/>
          <p:nvPr/>
        </p:nvSpPr>
        <p:spPr>
          <a:xfrm>
            <a:off x="1464128" y="3028184"/>
            <a:ext cx="2411187" cy="52272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L515 camera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F9EE3ED-08EA-4222-80F9-608C68818EA2}"/>
              </a:ext>
            </a:extLst>
          </p:cNvPr>
          <p:cNvSpPr/>
          <p:nvPr/>
        </p:nvSpPr>
        <p:spPr>
          <a:xfrm>
            <a:off x="1464127" y="4339284"/>
            <a:ext cx="2411187" cy="52272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SVM algorithm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6867683-967E-4ABB-8C0A-FF3E5B54C5AE}"/>
              </a:ext>
            </a:extLst>
          </p:cNvPr>
          <p:cNvSpPr/>
          <p:nvPr/>
        </p:nvSpPr>
        <p:spPr>
          <a:xfrm>
            <a:off x="1464128" y="5650385"/>
            <a:ext cx="2411187" cy="52272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MPPI-CBF algorithm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B827DD6-5A37-4FD1-94C2-6A0A2A31B3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6975" y="5690171"/>
            <a:ext cx="3959582" cy="628578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36BC3AD-D0DF-448C-AA15-21CC6574FFEB}"/>
              </a:ext>
            </a:extLst>
          </p:cNvPr>
          <p:cNvCxnSpPr>
            <a:stCxn id="11" idx="2"/>
            <a:endCxn id="17" idx="0"/>
          </p:cNvCxnSpPr>
          <p:nvPr/>
        </p:nvCxnSpPr>
        <p:spPr>
          <a:xfrm flipH="1">
            <a:off x="2669721" y="3550906"/>
            <a:ext cx="1" cy="788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C60099-8643-44D1-A846-E9093CDA273F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2669721" y="4862007"/>
            <a:ext cx="1" cy="788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E1E9F3-3CC5-4DF4-B9A9-34A68455D51D}"/>
              </a:ext>
            </a:extLst>
          </p:cNvPr>
          <p:cNvCxnSpPr>
            <a:cxnSpLocks/>
            <a:stCxn id="17" idx="3"/>
            <a:endCxn id="5" idx="1"/>
          </p:cNvCxnSpPr>
          <p:nvPr/>
        </p:nvCxnSpPr>
        <p:spPr>
          <a:xfrm flipV="1">
            <a:off x="3875314" y="4588100"/>
            <a:ext cx="2233080" cy="1254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CE69F43-62F5-4A0B-BD5B-BFE7C2BC203A}"/>
              </a:ext>
            </a:extLst>
          </p:cNvPr>
          <p:cNvCxnSpPr>
            <a:cxnSpLocks/>
            <a:stCxn id="18" idx="3"/>
            <a:endCxn id="31" idx="1"/>
          </p:cNvCxnSpPr>
          <p:nvPr/>
        </p:nvCxnSpPr>
        <p:spPr>
          <a:xfrm flipV="1">
            <a:off x="3875315" y="5906893"/>
            <a:ext cx="2220685" cy="485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335B792-00C0-49C0-A66A-C0859EE15FFE}"/>
              </a:ext>
            </a:extLst>
          </p:cNvPr>
          <p:cNvSpPr/>
          <p:nvPr/>
        </p:nvSpPr>
        <p:spPr>
          <a:xfrm>
            <a:off x="6096000" y="5514544"/>
            <a:ext cx="4410223" cy="78469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6C1FC0F-76CC-4F7C-9CB3-A72569D4C3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6975" y="5565727"/>
            <a:ext cx="3959582" cy="628578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7F1B112-B191-4285-9A11-63F7930FB128}"/>
              </a:ext>
            </a:extLst>
          </p:cNvPr>
          <p:cNvCxnSpPr>
            <a:cxnSpLocks/>
          </p:cNvCxnSpPr>
          <p:nvPr/>
        </p:nvCxnSpPr>
        <p:spPr>
          <a:xfrm flipV="1">
            <a:off x="3875314" y="3279589"/>
            <a:ext cx="1826421" cy="995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1BB900-8C7A-4735-99B5-94B506C52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5455-14DB-46C3-A8A5-83A01A09193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250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1C7720D-AF9F-4B58-A315-AD39C03392CD}"/>
              </a:ext>
            </a:extLst>
          </p:cNvPr>
          <p:cNvSpPr/>
          <p:nvPr/>
        </p:nvSpPr>
        <p:spPr>
          <a:xfrm flipV="1">
            <a:off x="0" y="1"/>
            <a:ext cx="12192001" cy="825003"/>
          </a:xfrm>
          <a:prstGeom prst="rect">
            <a:avLst/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8E2531A-D293-40F2-8AF1-3EDC246EF605}"/>
              </a:ext>
            </a:extLst>
          </p:cNvPr>
          <p:cNvSpPr txBox="1">
            <a:spLocks/>
          </p:cNvSpPr>
          <p:nvPr/>
        </p:nvSpPr>
        <p:spPr>
          <a:xfrm>
            <a:off x="339973" y="95595"/>
            <a:ext cx="10515600" cy="641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200" b="1" dirty="0">
                <a:solidFill>
                  <a:prstClr val="white"/>
                </a:solidFill>
                <a:latin typeface="Franklin Gothic Demi" panose="020B0603020102020204" pitchFamily="34" charset="0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31A63-9FC2-4411-BAF4-70E7C49F8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861" y="4014605"/>
            <a:ext cx="11416393" cy="491564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Uniformly   randomized   sampling   algorithms  can  become  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sample-inefficient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in  extreme  circumstances,  such  as  in  a  small  region  connecting  two large  free  space  areas,  i.e.,  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narrow  passage  pro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blems.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takes  more  time  for  sampling-based  algorithms  to  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 a  safe  path  passing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  the  narrow  passage,  though the  portion  of  the  narrow  passage  is  small  compared  to the  whole  configuration  space.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 aim  to  develop  a  MPPI-CBF  algorithm that 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restricts the sampling distribution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MPPI algorithm by using the control barrier function (CBF) to improve the sample efficiency of sampling-based algorithms for narrow  passage  problems.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93478A-3ECE-4FC1-851E-9043969529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483"/>
          <a:stretch/>
        </p:blipFill>
        <p:spPr>
          <a:xfrm>
            <a:off x="3185705" y="959512"/>
            <a:ext cx="5281747" cy="285706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E2430B-D0CB-48A8-A643-73040B526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5455-14DB-46C3-A8A5-83A01A09193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063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1C7720D-AF9F-4B58-A315-AD39C03392CD}"/>
              </a:ext>
            </a:extLst>
          </p:cNvPr>
          <p:cNvSpPr/>
          <p:nvPr/>
        </p:nvSpPr>
        <p:spPr>
          <a:xfrm flipV="1">
            <a:off x="0" y="1"/>
            <a:ext cx="12192001" cy="825003"/>
          </a:xfrm>
          <a:prstGeom prst="rect">
            <a:avLst/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8E2531A-D293-40F2-8AF1-3EDC246EF605}"/>
              </a:ext>
            </a:extLst>
          </p:cNvPr>
          <p:cNvSpPr txBox="1">
            <a:spLocks/>
          </p:cNvSpPr>
          <p:nvPr/>
        </p:nvSpPr>
        <p:spPr>
          <a:xfrm>
            <a:off x="339973" y="95595"/>
            <a:ext cx="10515600" cy="641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200" b="1" dirty="0">
                <a:solidFill>
                  <a:prstClr val="white"/>
                </a:solidFill>
                <a:latin typeface="Franklin Gothic Demi" panose="020B0603020102020204" pitchFamily="34" charset="0"/>
              </a:rPr>
              <a:t>CBF-Based Compensating Control with MPPI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1B474-DF4E-4221-9558-73DEDBBDE245}"/>
              </a:ext>
            </a:extLst>
          </p:cNvPr>
          <p:cNvSpPr txBox="1"/>
          <p:nvPr/>
        </p:nvSpPr>
        <p:spPr>
          <a:xfrm>
            <a:off x="428626" y="4788505"/>
            <a:ext cx="110381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 MPPI  algorithm  provides  the  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nominal  control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and  using  the  CBF-based  optimization  to  find  a  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minimum control  intervention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renders  the  safe  set  forward  invariant.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 architecture  combining  MPPI  control  with CBF  to  compensate  for  unsafe  actions  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  considering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 influence  of  CBF  on  the  weights  of  the  samples.  The method 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guarantees safety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does not yield identical performance level to MPPI</a:t>
            </a:r>
            <a:endParaRPr lang="zh-CN" altLang="en-US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E89F2AA-260E-4ACE-8ACC-933556165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099999"/>
            <a:ext cx="8191500" cy="354401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3B8983-732B-407A-8427-86CD454E0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5455-14DB-46C3-A8A5-83A01A09193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852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1E53C266-5E9E-42D0-B00A-B5370C81915E}"/>
              </a:ext>
            </a:extLst>
          </p:cNvPr>
          <p:cNvSpPr/>
          <p:nvPr/>
        </p:nvSpPr>
        <p:spPr>
          <a:xfrm>
            <a:off x="4060893" y="5438487"/>
            <a:ext cx="4386700" cy="880902"/>
          </a:xfrm>
          <a:prstGeom prst="rect">
            <a:avLst/>
          </a:prstGeom>
          <a:ln w="254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3AB8BB1-78DC-4466-8F5E-123E776A995E}"/>
              </a:ext>
            </a:extLst>
          </p:cNvPr>
          <p:cNvSpPr/>
          <p:nvPr/>
        </p:nvSpPr>
        <p:spPr>
          <a:xfrm>
            <a:off x="4060892" y="4605921"/>
            <a:ext cx="4386701" cy="725348"/>
          </a:xfrm>
          <a:prstGeom prst="rect">
            <a:avLst/>
          </a:prstGeom>
          <a:ln w="254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B08B9EC-2FE5-4E1F-A212-EA386BC55AC8}"/>
              </a:ext>
            </a:extLst>
          </p:cNvPr>
          <p:cNvSpPr/>
          <p:nvPr/>
        </p:nvSpPr>
        <p:spPr>
          <a:xfrm>
            <a:off x="4060893" y="3690475"/>
            <a:ext cx="4386702" cy="725348"/>
          </a:xfrm>
          <a:prstGeom prst="rect">
            <a:avLst/>
          </a:prstGeom>
          <a:ln w="254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96F2BA1-78FD-4306-AB65-7C2253AFC4DA}"/>
              </a:ext>
            </a:extLst>
          </p:cNvPr>
          <p:cNvSpPr/>
          <p:nvPr/>
        </p:nvSpPr>
        <p:spPr>
          <a:xfrm>
            <a:off x="4060893" y="3705420"/>
            <a:ext cx="4386702" cy="725348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63FF9D4-5B71-448F-83B5-EB9CCF1D616B}"/>
              </a:ext>
            </a:extLst>
          </p:cNvPr>
          <p:cNvSpPr/>
          <p:nvPr/>
        </p:nvSpPr>
        <p:spPr>
          <a:xfrm>
            <a:off x="4060893" y="5453432"/>
            <a:ext cx="4386700" cy="880902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DE1475-793D-4E91-AC77-98ECF0EC2BF8}"/>
              </a:ext>
            </a:extLst>
          </p:cNvPr>
          <p:cNvSpPr/>
          <p:nvPr/>
        </p:nvSpPr>
        <p:spPr>
          <a:xfrm>
            <a:off x="10719619" y="1383971"/>
            <a:ext cx="705394" cy="366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EAEEE9-A6E6-4ABB-9B2F-D2AEF9E351E2}"/>
              </a:ext>
            </a:extLst>
          </p:cNvPr>
          <p:cNvSpPr/>
          <p:nvPr/>
        </p:nvSpPr>
        <p:spPr>
          <a:xfrm>
            <a:off x="413063" y="2849424"/>
            <a:ext cx="2995525" cy="628660"/>
          </a:xfrm>
          <a:prstGeom prst="roundRect">
            <a:avLst/>
          </a:prstGeom>
          <a:solidFill>
            <a:srgbClr val="F3F8FF"/>
          </a:solidFill>
          <a:ln w="19050">
            <a:solidFill>
              <a:srgbClr val="006B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safe mean and variance based on the SDP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0E250254-6845-4D1B-9C2D-8A1B5BD60C2D}"/>
                  </a:ext>
                </a:extLst>
              </p:cNvPr>
              <p:cNvSpPr/>
              <p:nvPr/>
            </p:nvSpPr>
            <p:spPr>
              <a:xfrm>
                <a:off x="413064" y="1939531"/>
                <a:ext cx="2995524" cy="628660"/>
              </a:xfrm>
              <a:prstGeom prst="roundRect">
                <a:avLst/>
              </a:prstGeom>
              <a:solidFill>
                <a:srgbClr val="F3F8FF"/>
              </a:solidFill>
              <a:ln w="19050">
                <a:solidFill>
                  <a:srgbClr val="006B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Initialize mean and 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0E250254-6845-4D1B-9C2D-8A1B5BD60C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64" y="1939531"/>
                <a:ext cx="2995524" cy="628660"/>
              </a:xfrm>
              <a:prstGeom prst="roundRect">
                <a:avLst/>
              </a:prstGeom>
              <a:blipFill>
                <a:blip r:embed="rId3"/>
                <a:stretch>
                  <a:fillRect t="-4717" b="-2830"/>
                </a:stretch>
              </a:blipFill>
              <a:ln w="19050">
                <a:solidFill>
                  <a:srgbClr val="006BAD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0BC00A7-7B1B-402B-A524-1CA02CBB5409}"/>
              </a:ext>
            </a:extLst>
          </p:cNvPr>
          <p:cNvSpPr/>
          <p:nvPr/>
        </p:nvSpPr>
        <p:spPr>
          <a:xfrm>
            <a:off x="413063" y="3759317"/>
            <a:ext cx="2995523" cy="628660"/>
          </a:xfrm>
          <a:prstGeom prst="roundRect">
            <a:avLst/>
          </a:prstGeom>
          <a:solidFill>
            <a:srgbClr val="F3F8FF"/>
          </a:solidFill>
          <a:ln w="19050">
            <a:solidFill>
              <a:srgbClr val="006B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Sampling trajectories 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C5538A1-E7A8-4BDA-93E6-90729A28FC63}"/>
              </a:ext>
            </a:extLst>
          </p:cNvPr>
          <p:cNvSpPr/>
          <p:nvPr/>
        </p:nvSpPr>
        <p:spPr>
          <a:xfrm>
            <a:off x="413064" y="4669210"/>
            <a:ext cx="2995522" cy="628660"/>
          </a:xfrm>
          <a:prstGeom prst="roundRect">
            <a:avLst/>
          </a:prstGeom>
          <a:solidFill>
            <a:srgbClr val="F3F8FF"/>
          </a:solidFill>
          <a:ln w="19050">
            <a:solidFill>
              <a:srgbClr val="006B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 trajectory evaluation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1B70321-95C0-4F0A-A452-741C64939A62}"/>
              </a:ext>
            </a:extLst>
          </p:cNvPr>
          <p:cNvSpPr/>
          <p:nvPr/>
        </p:nvSpPr>
        <p:spPr>
          <a:xfrm>
            <a:off x="413063" y="5579105"/>
            <a:ext cx="2995521" cy="628660"/>
          </a:xfrm>
          <a:prstGeom prst="roundRect">
            <a:avLst/>
          </a:prstGeom>
          <a:solidFill>
            <a:srgbClr val="F3F8FF"/>
          </a:solidFill>
          <a:ln w="19050">
            <a:solidFill>
              <a:srgbClr val="006B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input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E81E43-3617-4A76-936D-2579F62648E1}"/>
              </a:ext>
            </a:extLst>
          </p:cNvPr>
          <p:cNvCxnSpPr>
            <a:cxnSpLocks/>
            <a:stCxn id="35" idx="2"/>
            <a:endCxn id="4" idx="0"/>
          </p:cNvCxnSpPr>
          <p:nvPr/>
        </p:nvCxnSpPr>
        <p:spPr>
          <a:xfrm>
            <a:off x="1910826" y="2568191"/>
            <a:ext cx="0" cy="2812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65BA315-9A45-4C5B-B0F2-F35DE8E62250}"/>
              </a:ext>
            </a:extLst>
          </p:cNvPr>
          <p:cNvCxnSpPr>
            <a:cxnSpLocks/>
            <a:stCxn id="4" idx="2"/>
            <a:endCxn id="36" idx="0"/>
          </p:cNvCxnSpPr>
          <p:nvPr/>
        </p:nvCxnSpPr>
        <p:spPr>
          <a:xfrm flipH="1">
            <a:off x="1910825" y="3478084"/>
            <a:ext cx="1" cy="2812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7F7D07-1191-4CEB-B6F1-2AC7D7385D52}"/>
              </a:ext>
            </a:extLst>
          </p:cNvPr>
          <p:cNvCxnSpPr>
            <a:cxnSpLocks/>
            <a:stCxn id="36" idx="2"/>
            <a:endCxn id="38" idx="0"/>
          </p:cNvCxnSpPr>
          <p:nvPr/>
        </p:nvCxnSpPr>
        <p:spPr>
          <a:xfrm>
            <a:off x="1910825" y="4387977"/>
            <a:ext cx="0" cy="2812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10E6275-2A6A-4F5D-8450-94121F359304}"/>
              </a:ext>
            </a:extLst>
          </p:cNvPr>
          <p:cNvCxnSpPr>
            <a:cxnSpLocks/>
            <a:stCxn id="38" idx="2"/>
            <a:endCxn id="41" idx="0"/>
          </p:cNvCxnSpPr>
          <p:nvPr/>
        </p:nvCxnSpPr>
        <p:spPr>
          <a:xfrm flipH="1">
            <a:off x="1910824" y="5297870"/>
            <a:ext cx="1" cy="2812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AB91A585-703C-4A04-9131-7B12C260F99A}"/>
              </a:ext>
            </a:extLst>
          </p:cNvPr>
          <p:cNvSpPr/>
          <p:nvPr/>
        </p:nvSpPr>
        <p:spPr>
          <a:xfrm>
            <a:off x="4060893" y="1995597"/>
            <a:ext cx="4386703" cy="1433403"/>
          </a:xfrm>
          <a:prstGeom prst="rect">
            <a:avLst/>
          </a:prstGeom>
          <a:ln w="254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191E4E2-5980-4A8B-8D5C-E2E16260A40F}"/>
              </a:ext>
            </a:extLst>
          </p:cNvPr>
          <p:cNvSpPr/>
          <p:nvPr/>
        </p:nvSpPr>
        <p:spPr>
          <a:xfrm flipV="1">
            <a:off x="0" y="1"/>
            <a:ext cx="12192001" cy="825003"/>
          </a:xfrm>
          <a:prstGeom prst="rect">
            <a:avLst/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A096F5DF-1FC8-47BB-A083-E470571D2A0D}"/>
              </a:ext>
            </a:extLst>
          </p:cNvPr>
          <p:cNvSpPr txBox="1">
            <a:spLocks/>
          </p:cNvSpPr>
          <p:nvPr/>
        </p:nvSpPr>
        <p:spPr>
          <a:xfrm>
            <a:off x="339973" y="95595"/>
            <a:ext cx="10515600" cy="641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200" b="1" dirty="0">
                <a:solidFill>
                  <a:prstClr val="white"/>
                </a:solidFill>
                <a:latin typeface="Franklin Gothic Demi" panose="020B0603020102020204" pitchFamily="34" charset="0"/>
              </a:rPr>
              <a:t> CBF-Based Trust Region Sample Control with MPPI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C4A994-D754-4412-BC44-4ED293DC5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182" y="2136095"/>
            <a:ext cx="3943553" cy="116846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BA149CFD-516F-4235-B409-51D774A79C42}"/>
              </a:ext>
            </a:extLst>
          </p:cNvPr>
          <p:cNvSpPr/>
          <p:nvPr/>
        </p:nvSpPr>
        <p:spPr>
          <a:xfrm>
            <a:off x="4060892" y="4620866"/>
            <a:ext cx="4386701" cy="725348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1363055-66F3-4BA9-B4A4-AEB7FFA110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016" y="4669210"/>
            <a:ext cx="2616334" cy="62868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EAEA2C7-5100-4EE8-BAC3-A684168524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9082" y="5486021"/>
            <a:ext cx="4178515" cy="76838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89CD230-841C-4917-AAC6-CED676629C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9082" y="3983834"/>
            <a:ext cx="1949550" cy="292115"/>
          </a:xfrm>
          <a:prstGeom prst="rect">
            <a:avLst/>
          </a:prstGeom>
        </p:spPr>
      </p:pic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D6129FE-C11D-4223-9E85-F2EE45D6975A}"/>
              </a:ext>
            </a:extLst>
          </p:cNvPr>
          <p:cNvCxnSpPr>
            <a:cxnSpLocks/>
          </p:cNvCxnSpPr>
          <p:nvPr/>
        </p:nvCxnSpPr>
        <p:spPr>
          <a:xfrm flipV="1">
            <a:off x="3408588" y="2600054"/>
            <a:ext cx="652305" cy="573871"/>
          </a:xfrm>
          <a:prstGeom prst="bentConnector3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4C8E946-DF03-4CC5-AF9A-6BAFC59B69AA}"/>
              </a:ext>
            </a:extLst>
          </p:cNvPr>
          <p:cNvCxnSpPr>
            <a:cxnSpLocks/>
            <a:stCxn id="36" idx="3"/>
            <a:endCxn id="52" idx="1"/>
          </p:cNvCxnSpPr>
          <p:nvPr/>
        </p:nvCxnSpPr>
        <p:spPr>
          <a:xfrm flipV="1">
            <a:off x="3408586" y="4068094"/>
            <a:ext cx="652307" cy="5553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44DEEE0-4C5A-4275-94B4-D248EF514534}"/>
              </a:ext>
            </a:extLst>
          </p:cNvPr>
          <p:cNvCxnSpPr>
            <a:cxnSpLocks/>
            <a:stCxn id="38" idx="3"/>
            <a:endCxn id="48" idx="1"/>
          </p:cNvCxnSpPr>
          <p:nvPr/>
        </p:nvCxnSpPr>
        <p:spPr>
          <a:xfrm>
            <a:off x="3408586" y="4983540"/>
            <a:ext cx="652306" cy="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68C49F0-2631-4D29-8306-684867067C93}"/>
              </a:ext>
            </a:extLst>
          </p:cNvPr>
          <p:cNvCxnSpPr>
            <a:cxnSpLocks/>
            <a:stCxn id="41" idx="3"/>
            <a:endCxn id="50" idx="1"/>
          </p:cNvCxnSpPr>
          <p:nvPr/>
        </p:nvCxnSpPr>
        <p:spPr>
          <a:xfrm>
            <a:off x="3408584" y="5893435"/>
            <a:ext cx="652309" cy="448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33CBC5C8-DC90-4584-956B-EBAEA5999C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6888" y="897759"/>
            <a:ext cx="5359675" cy="825542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10688559-0D5D-40EB-ABC0-AF80D9E137EF}"/>
              </a:ext>
            </a:extLst>
          </p:cNvPr>
          <p:cNvSpPr txBox="1"/>
          <p:nvPr/>
        </p:nvSpPr>
        <p:spPr>
          <a:xfrm>
            <a:off x="6904991" y="3680348"/>
            <a:ext cx="3501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Randomly sampled control inputs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4AFBD27-9F73-4D62-9B7B-7F364AE815DB}"/>
              </a:ext>
            </a:extLst>
          </p:cNvPr>
          <p:cNvCxnSpPr>
            <a:cxnSpLocks/>
          </p:cNvCxnSpPr>
          <p:nvPr/>
        </p:nvCxnSpPr>
        <p:spPr>
          <a:xfrm flipH="1">
            <a:off x="6210958" y="3964427"/>
            <a:ext cx="899592" cy="18642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9A2979DB-A1A8-4818-8DE0-F6FE6C6A98F8}"/>
              </a:ext>
            </a:extLst>
          </p:cNvPr>
          <p:cNvSpPr txBox="1"/>
          <p:nvPr/>
        </p:nvSpPr>
        <p:spPr>
          <a:xfrm>
            <a:off x="7161894" y="4718722"/>
            <a:ext cx="3501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Trajectories weights update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21CE44-18D4-4879-8DDF-B0AEF93A122C}"/>
              </a:ext>
            </a:extLst>
          </p:cNvPr>
          <p:cNvSpPr txBox="1"/>
          <p:nvPr/>
        </p:nvSpPr>
        <p:spPr>
          <a:xfrm>
            <a:off x="8655784" y="5559515"/>
            <a:ext cx="3501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 update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4EBCB98-8546-43E5-870C-EF754398D9AE}"/>
              </a:ext>
            </a:extLst>
          </p:cNvPr>
          <p:cNvCxnSpPr>
            <a:cxnSpLocks/>
          </p:cNvCxnSpPr>
          <p:nvPr/>
        </p:nvCxnSpPr>
        <p:spPr>
          <a:xfrm flipH="1">
            <a:off x="6729474" y="4963042"/>
            <a:ext cx="681520" cy="15370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E755C80-BC78-4E2D-8A71-4A3A834A0274}"/>
              </a:ext>
            </a:extLst>
          </p:cNvPr>
          <p:cNvCxnSpPr/>
          <p:nvPr/>
        </p:nvCxnSpPr>
        <p:spPr>
          <a:xfrm flipH="1">
            <a:off x="8314101" y="5853195"/>
            <a:ext cx="862148" cy="216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A7C10990-97DF-4EEC-9A9C-C67DEF497203}"/>
              </a:ext>
            </a:extLst>
          </p:cNvPr>
          <p:cNvSpPr/>
          <p:nvPr/>
        </p:nvSpPr>
        <p:spPr>
          <a:xfrm rot="5400000">
            <a:off x="5760853" y="1828587"/>
            <a:ext cx="381837" cy="210080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B79D198-7583-42A7-B0DB-47504EECB679}"/>
              </a:ext>
            </a:extLst>
          </p:cNvPr>
          <p:cNvSpPr txBox="1"/>
          <p:nvPr/>
        </p:nvSpPr>
        <p:spPr>
          <a:xfrm>
            <a:off x="9425725" y="974072"/>
            <a:ext cx="3501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Probability CBF constraints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EE5B86E-753F-47BC-956C-414938F1D53B}"/>
              </a:ext>
            </a:extLst>
          </p:cNvPr>
          <p:cNvCxnSpPr>
            <a:cxnSpLocks/>
          </p:cNvCxnSpPr>
          <p:nvPr/>
        </p:nvCxnSpPr>
        <p:spPr>
          <a:xfrm flipH="1">
            <a:off x="8975929" y="1258209"/>
            <a:ext cx="651397" cy="23664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7C2A020D-B8DE-48E4-8277-1A367134F435}"/>
                  </a:ext>
                </a:extLst>
              </p:cNvPr>
              <p:cNvSpPr txBox="1"/>
              <p:nvPr/>
            </p:nvSpPr>
            <p:spPr>
              <a:xfrm>
                <a:off x="8135218" y="1878727"/>
                <a:ext cx="36667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Safe mean and variance </a:t>
                </a:r>
                <a14:m>
                  <m:oMath xmlns:m="http://schemas.openxmlformats.org/officeDocument/2006/math">
                    <m:r>
                      <a:rPr lang="en-US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7C2A020D-B8DE-48E4-8277-1A367134F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218" y="1878727"/>
                <a:ext cx="3666710" cy="369332"/>
              </a:xfrm>
              <a:prstGeom prst="rect">
                <a:avLst/>
              </a:prstGeom>
              <a:blipFill>
                <a:blip r:embed="rId9"/>
                <a:stretch>
                  <a:fillRect l="-1664" t="-9836" b="-31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94E2055A-E805-41E4-A1BC-5E0BBBC9D7CD}"/>
              </a:ext>
            </a:extLst>
          </p:cNvPr>
          <p:cNvCxnSpPr>
            <a:cxnSpLocks/>
          </p:cNvCxnSpPr>
          <p:nvPr/>
        </p:nvCxnSpPr>
        <p:spPr>
          <a:xfrm flipH="1">
            <a:off x="7410994" y="2169481"/>
            <a:ext cx="950030" cy="1069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A9DB16-0B3E-4200-8A2B-5F217E815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5455-14DB-46C3-A8A5-83A01A09193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220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1C7720D-AF9F-4B58-A315-AD39C03392CD}"/>
              </a:ext>
            </a:extLst>
          </p:cNvPr>
          <p:cNvSpPr/>
          <p:nvPr/>
        </p:nvSpPr>
        <p:spPr>
          <a:xfrm flipV="1">
            <a:off x="0" y="1"/>
            <a:ext cx="12192001" cy="825003"/>
          </a:xfrm>
          <a:prstGeom prst="rect">
            <a:avLst/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8E2531A-D293-40F2-8AF1-3EDC246EF605}"/>
              </a:ext>
            </a:extLst>
          </p:cNvPr>
          <p:cNvSpPr txBox="1">
            <a:spLocks/>
          </p:cNvSpPr>
          <p:nvPr/>
        </p:nvSpPr>
        <p:spPr>
          <a:xfrm>
            <a:off x="339973" y="95595"/>
            <a:ext cx="10515600" cy="641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200" b="1" dirty="0">
                <a:solidFill>
                  <a:prstClr val="white"/>
                </a:solidFill>
                <a:latin typeface="Franklin Gothic Demi" panose="020B0603020102020204" pitchFamily="34" charset="0"/>
              </a:rPr>
              <a:t> CBF-Based Trust Region Sample Control with MPPI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1B474-DF4E-4221-9558-73DEDBBDE245}"/>
              </a:ext>
            </a:extLst>
          </p:cNvPr>
          <p:cNvSpPr txBox="1"/>
          <p:nvPr/>
        </p:nvSpPr>
        <p:spPr>
          <a:xfrm>
            <a:off x="428625" y="5063978"/>
            <a:ext cx="110381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solve the 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SDP optimization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sample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at 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time step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find a safe mean and variance and sample a new safe control input at current time step.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Next, we propagate  through  the  dynamics  of  the  robot  and  repeat  at the next time step. Therefore, we can sample safe trajectories and calculate their weights for the control update law.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Finally, we update the control policy based on the weights.</a:t>
            </a:r>
            <a:endParaRPr lang="zh-CN" altLang="en-US" dirty="0"/>
          </a:p>
        </p:txBody>
      </p:sp>
      <p:pic>
        <p:nvPicPr>
          <p:cNvPr id="3" name="Picture 2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C09ACE4A-C8A4-4A12-AD89-72F5ADA47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821" y="857984"/>
            <a:ext cx="7402989" cy="417301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5BF793-7308-44B7-AE29-F57299F1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5455-14DB-46C3-A8A5-83A01A09193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135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9BB1603-87EC-4AB9-A72E-887F6B3949A7}"/>
              </a:ext>
            </a:extLst>
          </p:cNvPr>
          <p:cNvSpPr/>
          <p:nvPr/>
        </p:nvSpPr>
        <p:spPr>
          <a:xfrm flipV="1">
            <a:off x="0" y="1"/>
            <a:ext cx="12192001" cy="825003"/>
          </a:xfrm>
          <a:prstGeom prst="rect">
            <a:avLst/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6C276A-E878-40A1-9A0E-AE634FA5D852}"/>
              </a:ext>
            </a:extLst>
          </p:cNvPr>
          <p:cNvSpPr txBox="1">
            <a:spLocks/>
          </p:cNvSpPr>
          <p:nvPr/>
        </p:nvSpPr>
        <p:spPr>
          <a:xfrm>
            <a:off x="339973" y="95595"/>
            <a:ext cx="10515600" cy="641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200" b="1" dirty="0">
                <a:solidFill>
                  <a:prstClr val="white"/>
                </a:solidFill>
                <a:latin typeface="Franklin Gothic Demi" panose="020B0603020102020204" pitchFamily="34" charset="0"/>
              </a:rPr>
              <a:t>Simulation</a:t>
            </a:r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F5796EB5-A296-4891-9317-75C0C45A1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08" y="920598"/>
            <a:ext cx="3850818" cy="3850818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DC1F756A-0C81-421E-AB8F-76F639EF8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971" y="920598"/>
            <a:ext cx="3850819" cy="38508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1D3B05-A733-41FA-9A38-F40D7376B9FC}"/>
              </a:ext>
            </a:extLst>
          </p:cNvPr>
          <p:cNvSpPr txBox="1"/>
          <p:nvPr/>
        </p:nvSpPr>
        <p:spPr>
          <a:xfrm>
            <a:off x="1081768" y="5039161"/>
            <a:ext cx="10458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use 500, 200, 100, and 50 samples to test in the single-obstacle avoidance scenario.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omparing to the MPPI-CBF algorithm, the trajectories from the MPPI algorithm are more aggressive, which can be explained as the MPPI algorithm samples uniformly in the configuration space, whereas the MPPI-CBF algorithm samples in a safe but more conservative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D6DB9-1631-4FA9-950F-95A34E4FD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5455-14DB-46C3-A8A5-83A01A09193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707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9BB1603-87EC-4AB9-A72E-887F6B3949A7}"/>
              </a:ext>
            </a:extLst>
          </p:cNvPr>
          <p:cNvSpPr/>
          <p:nvPr/>
        </p:nvSpPr>
        <p:spPr>
          <a:xfrm flipV="1">
            <a:off x="0" y="1"/>
            <a:ext cx="12192001" cy="825003"/>
          </a:xfrm>
          <a:prstGeom prst="rect">
            <a:avLst/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6C276A-E878-40A1-9A0E-AE634FA5D852}"/>
              </a:ext>
            </a:extLst>
          </p:cNvPr>
          <p:cNvSpPr txBox="1">
            <a:spLocks/>
          </p:cNvSpPr>
          <p:nvPr/>
        </p:nvSpPr>
        <p:spPr>
          <a:xfrm>
            <a:off x="339973" y="95595"/>
            <a:ext cx="10515600" cy="641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200" b="1" dirty="0">
                <a:solidFill>
                  <a:prstClr val="white"/>
                </a:solidFill>
                <a:latin typeface="Franklin Gothic Demi" panose="020B0603020102020204" pitchFamily="34" charset="0"/>
              </a:rPr>
              <a:t>Simulation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1D3B05-A733-41FA-9A38-F40D7376B9FC}"/>
              </a:ext>
            </a:extLst>
          </p:cNvPr>
          <p:cNvSpPr txBox="1"/>
          <p:nvPr/>
        </p:nvSpPr>
        <p:spPr>
          <a:xfrm>
            <a:off x="1822335" y="5159907"/>
            <a:ext cx="9033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cost of the MPPI algorithm and the MPPI-CBF algorithm.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the single-obstacle avoidance scenario, the MPPI and the MPPI-CBF algorithm spend almost the same time steps to solve the path planning problems.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3D19CE4-9DFE-4F31-98BE-961020374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923" y="948852"/>
            <a:ext cx="4090309" cy="409030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4BDFC7-17B5-4223-AABB-4E093B553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5455-14DB-46C3-A8A5-83A01A09193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406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9BB1603-87EC-4AB9-A72E-887F6B3949A7}"/>
              </a:ext>
            </a:extLst>
          </p:cNvPr>
          <p:cNvSpPr/>
          <p:nvPr/>
        </p:nvSpPr>
        <p:spPr>
          <a:xfrm flipV="1">
            <a:off x="0" y="1"/>
            <a:ext cx="12192001" cy="825003"/>
          </a:xfrm>
          <a:prstGeom prst="rect">
            <a:avLst/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6C276A-E878-40A1-9A0E-AE634FA5D852}"/>
              </a:ext>
            </a:extLst>
          </p:cNvPr>
          <p:cNvSpPr txBox="1">
            <a:spLocks/>
          </p:cNvSpPr>
          <p:nvPr/>
        </p:nvSpPr>
        <p:spPr>
          <a:xfrm>
            <a:off x="339973" y="95595"/>
            <a:ext cx="10515600" cy="641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200" b="1" dirty="0">
                <a:solidFill>
                  <a:prstClr val="white"/>
                </a:solidFill>
                <a:latin typeface="Franklin Gothic Demi" panose="020B0603020102020204" pitchFamily="34" charset="0"/>
              </a:rPr>
              <a:t>Simulation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1D3B05-A733-41FA-9A38-F40D7376B9FC}"/>
              </a:ext>
            </a:extLst>
          </p:cNvPr>
          <p:cNvSpPr txBox="1"/>
          <p:nvPr/>
        </p:nvSpPr>
        <p:spPr>
          <a:xfrm>
            <a:off x="2048420" y="4979640"/>
            <a:ext cx="10458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first figure shows the MPPI algorithm sample </a:t>
            </a:r>
            <a:r>
              <a:rPr lang="en-US" altLang="zh-C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uniformly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the configuration space.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second figure shows the MPPI-CBF algorithm sample in </a:t>
            </a:r>
            <a:r>
              <a:rPr lang="en-US" altLang="zh-C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restricted safe space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F82BE0A-A7EE-49E2-B002-AC591B1C5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09" y="968572"/>
            <a:ext cx="4908776" cy="3927021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EC96CD2A-E770-432E-B3C9-4B0DC18C0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505" y="1063822"/>
            <a:ext cx="4789713" cy="383177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E28BFC-497C-4778-9EAB-86802517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5455-14DB-46C3-A8A5-83A01A09193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536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9BB1603-87EC-4AB9-A72E-887F6B3949A7}"/>
              </a:ext>
            </a:extLst>
          </p:cNvPr>
          <p:cNvSpPr/>
          <p:nvPr/>
        </p:nvSpPr>
        <p:spPr>
          <a:xfrm flipV="1">
            <a:off x="0" y="1"/>
            <a:ext cx="12192001" cy="825003"/>
          </a:xfrm>
          <a:prstGeom prst="rect">
            <a:avLst/>
          </a:prstGeom>
          <a:solidFill>
            <a:srgbClr val="E7E6E6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6C276A-E878-40A1-9A0E-AE634FA5D852}"/>
              </a:ext>
            </a:extLst>
          </p:cNvPr>
          <p:cNvSpPr txBox="1">
            <a:spLocks/>
          </p:cNvSpPr>
          <p:nvPr/>
        </p:nvSpPr>
        <p:spPr>
          <a:xfrm>
            <a:off x="339973" y="95595"/>
            <a:ext cx="10515600" cy="641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200" b="1" dirty="0">
                <a:solidFill>
                  <a:prstClr val="white"/>
                </a:solidFill>
                <a:latin typeface="Franklin Gothic Demi" panose="020B0603020102020204" pitchFamily="34" charset="0"/>
              </a:rPr>
              <a:t>Simulation</a:t>
            </a:r>
          </a:p>
        </p:txBody>
      </p:sp>
      <p:pic>
        <p:nvPicPr>
          <p:cNvPr id="23" name="Picture 22" descr="Chart&#10;&#10;Description automatically generated">
            <a:extLst>
              <a:ext uri="{FF2B5EF4-FFF2-40B4-BE49-F238E27FC236}">
                <a16:creationId xmlns:a16="http://schemas.microsoft.com/office/drawing/2014/main" id="{F17F0FC3-B345-4BB1-98B8-6F29F1519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57" y="885842"/>
            <a:ext cx="4241329" cy="4241329"/>
          </a:xfrm>
          <a:prstGeom prst="rect">
            <a:avLst/>
          </a:prstGeom>
        </p:spPr>
      </p:pic>
      <p:pic>
        <p:nvPicPr>
          <p:cNvPr id="25" name="Picture 24" descr="Chart, line chart&#10;&#10;Description automatically generated">
            <a:extLst>
              <a:ext uri="{FF2B5EF4-FFF2-40B4-BE49-F238E27FC236}">
                <a16:creationId xmlns:a16="http://schemas.microsoft.com/office/drawing/2014/main" id="{8DD554A8-C6A1-4C7B-9C0B-965C202FE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406" y="874935"/>
            <a:ext cx="4142017" cy="414201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86B904E-BBDC-4079-9743-647652DCF3A0}"/>
              </a:ext>
            </a:extLst>
          </p:cNvPr>
          <p:cNvSpPr txBox="1"/>
          <p:nvPr/>
        </p:nvSpPr>
        <p:spPr>
          <a:xfrm>
            <a:off x="834118" y="5012869"/>
            <a:ext cx="47284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plot the trajectories from the MPPI and the MPPI-CBF algorithms, with sample numbers of 50 and100.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9C3B57-8F71-4FF7-B197-5F1F587C6D21}"/>
              </a:ext>
            </a:extLst>
          </p:cNvPr>
          <p:cNvSpPr txBox="1"/>
          <p:nvPr/>
        </p:nvSpPr>
        <p:spPr>
          <a:xfrm>
            <a:off x="6629399" y="5066883"/>
            <a:ext cx="5245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the multi-obstacle narrow passage simulation, the MPPI algorithm takes more time steps to solve the problem than the MPPI-CBF algorithm due to the </a:t>
            </a:r>
            <a:r>
              <a:rPr lang="en-US" altLang="zh-C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higher sample efficiency 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 the latter approach.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5596EB-99C8-406E-956F-D2B70B1A1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5455-14DB-46C3-A8A5-83A01A09193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142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36902</TotalTime>
  <Words>600</Words>
  <Application>Microsoft Office PowerPoint</Application>
  <PresentationFormat>Widescreen</PresentationFormat>
  <Paragraphs>59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等线</vt:lpstr>
      <vt:lpstr>等线 Light</vt:lpstr>
      <vt:lpstr>Arial</vt:lpstr>
      <vt:lpstr>Calibri</vt:lpstr>
      <vt:lpstr>Cambria Math</vt:lpstr>
      <vt:lpstr>Franklin Gothic Demi</vt:lpstr>
      <vt:lpstr>Times New Roman</vt:lpstr>
      <vt:lpstr>Office Theme</vt:lpstr>
      <vt:lpstr>Research Update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Tao, Chuyuan</dc:creator>
  <cp:lastModifiedBy>Tao, Chuyuan</cp:lastModifiedBy>
  <cp:revision>59</cp:revision>
  <dcterms:created xsi:type="dcterms:W3CDTF">2021-04-04T02:53:26Z</dcterms:created>
  <dcterms:modified xsi:type="dcterms:W3CDTF">2022-03-03T04:42:26Z</dcterms:modified>
</cp:coreProperties>
</file>